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6"/>
  </p:notesMasterIdLst>
  <p:sldIdLst>
    <p:sldId id="256" r:id="rId2"/>
    <p:sldId id="306" r:id="rId3"/>
    <p:sldId id="257" r:id="rId4"/>
    <p:sldId id="258" r:id="rId5"/>
    <p:sldId id="301" r:id="rId6"/>
    <p:sldId id="300" r:id="rId7"/>
    <p:sldId id="299" r:id="rId8"/>
    <p:sldId id="302" r:id="rId9"/>
    <p:sldId id="303" r:id="rId10"/>
    <p:sldId id="304" r:id="rId11"/>
    <p:sldId id="278" r:id="rId12"/>
    <p:sldId id="261" r:id="rId13"/>
    <p:sldId id="263" r:id="rId14"/>
    <p:sldId id="305" r:id="rId15"/>
    <p:sldId id="274" r:id="rId16"/>
    <p:sldId id="275" r:id="rId17"/>
    <p:sldId id="276" r:id="rId18"/>
    <p:sldId id="279" r:id="rId19"/>
    <p:sldId id="280" r:id="rId20"/>
    <p:sldId id="283" r:id="rId21"/>
    <p:sldId id="287" r:id="rId22"/>
    <p:sldId id="284" r:id="rId23"/>
    <p:sldId id="285" r:id="rId24"/>
    <p:sldId id="286" r:id="rId25"/>
    <p:sldId id="288" r:id="rId26"/>
    <p:sldId id="289" r:id="rId27"/>
    <p:sldId id="290" r:id="rId28"/>
    <p:sldId id="291" r:id="rId29"/>
    <p:sldId id="292" r:id="rId30"/>
    <p:sldId id="293" r:id="rId31"/>
    <p:sldId id="295" r:id="rId32"/>
    <p:sldId id="296" r:id="rId33"/>
    <p:sldId id="297" r:id="rId34"/>
    <p:sldId id="298" r:id="rId3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11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1890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7FE93-1931-4327-8138-ED4EBDE2A161}" type="datetimeFigureOut">
              <a:rPr lang="pl-PL" smtClean="0"/>
              <a:pPr/>
              <a:t>2010-04-20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392E3D-4E1E-4595-9712-98BAD4A1BA65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8AEE-E0D7-4519-866B-57A94E74487E}" type="datetimeFigureOut">
              <a:rPr lang="pl-PL" smtClean="0"/>
              <a:pPr/>
              <a:t>2010-04-20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D5E2-80A4-4B8A-81C8-6780F1C5E03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8AEE-E0D7-4519-866B-57A94E74487E}" type="datetimeFigureOut">
              <a:rPr lang="pl-PL" smtClean="0"/>
              <a:pPr/>
              <a:t>2010-04-20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D5E2-80A4-4B8A-81C8-6780F1C5E03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8AEE-E0D7-4519-866B-57A94E74487E}" type="datetimeFigureOut">
              <a:rPr lang="pl-PL" smtClean="0"/>
              <a:pPr/>
              <a:t>2010-04-20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D5E2-80A4-4B8A-81C8-6780F1C5E03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8AEE-E0D7-4519-866B-57A94E74487E}" type="datetimeFigureOut">
              <a:rPr lang="pl-PL" smtClean="0"/>
              <a:pPr/>
              <a:t>2010-04-20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D5E2-80A4-4B8A-81C8-6780F1C5E03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8AEE-E0D7-4519-866B-57A94E74487E}" type="datetimeFigureOut">
              <a:rPr lang="pl-PL" smtClean="0"/>
              <a:pPr/>
              <a:t>2010-04-20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D5E2-80A4-4B8A-81C8-6780F1C5E03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8AEE-E0D7-4519-866B-57A94E74487E}" type="datetimeFigureOut">
              <a:rPr lang="pl-PL" smtClean="0"/>
              <a:pPr/>
              <a:t>2010-04-20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D5E2-80A4-4B8A-81C8-6780F1C5E03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8AEE-E0D7-4519-866B-57A94E74487E}" type="datetimeFigureOut">
              <a:rPr lang="pl-PL" smtClean="0"/>
              <a:pPr/>
              <a:t>2010-04-20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D5E2-80A4-4B8A-81C8-6780F1C5E03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8AEE-E0D7-4519-866B-57A94E74487E}" type="datetimeFigureOut">
              <a:rPr lang="pl-PL" smtClean="0"/>
              <a:pPr/>
              <a:t>2010-04-20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D5E2-80A4-4B8A-81C8-6780F1C5E03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8AEE-E0D7-4519-866B-57A94E74487E}" type="datetimeFigureOut">
              <a:rPr lang="pl-PL" smtClean="0"/>
              <a:pPr/>
              <a:t>2010-04-20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D5E2-80A4-4B8A-81C8-6780F1C5E03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8AEE-E0D7-4519-866B-57A94E74487E}" type="datetimeFigureOut">
              <a:rPr lang="pl-PL" smtClean="0"/>
              <a:pPr/>
              <a:t>2010-04-20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D5E2-80A4-4B8A-81C8-6780F1C5E03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e ściętym i zaokrąglonym rogi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ójkąt prostokątny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8AEE-E0D7-4519-866B-57A94E74487E}" type="datetimeFigureOut">
              <a:rPr lang="pl-PL" smtClean="0"/>
              <a:pPr/>
              <a:t>2010-04-20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E15D5E2-80A4-4B8A-81C8-6780F1C5E03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10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owolny kształt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078AEE-E0D7-4519-866B-57A94E74487E}" type="datetimeFigureOut">
              <a:rPr lang="pl-PL" smtClean="0"/>
              <a:pPr/>
              <a:t>2010-04-20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E15D5E2-80A4-4B8A-81C8-6780F1C5E03D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2" name="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0" y="142852"/>
            <a:ext cx="9144000" cy="642942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>
                <a:solidFill>
                  <a:schemeClr val="tx2"/>
                </a:solidFill>
              </a:rPr>
              <a:t>„</a:t>
            </a:r>
            <a:r>
              <a:rPr lang="pl-PL" sz="1600" dirty="0" smtClean="0">
                <a:solidFill>
                  <a:schemeClr val="tx2"/>
                </a:solidFill>
                <a:effectLst/>
                <a:latin typeface="Bookman Old Style" pitchFamily="18" charset="0"/>
              </a:rPr>
              <a:t>PROFESJONALIZM</a:t>
            </a:r>
            <a:r>
              <a:rPr lang="pl-PL" sz="1600" dirty="0" smtClean="0">
                <a:latin typeface="Bookman Old Style" pitchFamily="18" charset="0"/>
              </a:rPr>
              <a:t>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</a:t>
            </a:r>
            <a:r>
              <a:rPr lang="pl-PL" sz="1600" dirty="0" smtClean="0">
                <a:solidFill>
                  <a:schemeClr val="tx2"/>
                </a:solidFill>
                <a:effectLst/>
                <a:latin typeface="Bookman Old Style" pitchFamily="18" charset="0"/>
                <a:cs typeface="Times New Roman"/>
              </a:rPr>
              <a:t>SKUTECZNOŚĆ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 • </a:t>
            </a:r>
            <a:r>
              <a:rPr lang="pl-PL" sz="1600" dirty="0" smtClean="0">
                <a:solidFill>
                  <a:schemeClr val="tx2"/>
                </a:solidFill>
                <a:effectLst/>
                <a:latin typeface="Bookman Old Style" pitchFamily="18" charset="0"/>
                <a:cs typeface="Times New Roman"/>
              </a:rPr>
              <a:t>BEZPIECZEŃSTWO</a:t>
            </a:r>
            <a:r>
              <a:rPr lang="pl-PL" sz="1600" dirty="0" smtClean="0">
                <a:solidFill>
                  <a:schemeClr val="tx2"/>
                </a:solidFill>
                <a:latin typeface="Times New Roman"/>
                <a:cs typeface="Times New Roman"/>
              </a:rPr>
              <a:t>”</a:t>
            </a:r>
            <a:endParaRPr lang="pl-PL" sz="1600" dirty="0">
              <a:solidFill>
                <a:schemeClr val="tx2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571876"/>
            <a:ext cx="6400800" cy="1000132"/>
          </a:xfrm>
        </p:spPr>
        <p:txBody>
          <a:bodyPr>
            <a:normAutofit/>
          </a:bodyPr>
          <a:lstStyle/>
          <a:p>
            <a:pPr algn="ctr"/>
            <a:r>
              <a:rPr lang="pl-PL" sz="1800" dirty="0" smtClean="0">
                <a:solidFill>
                  <a:schemeClr val="tx1"/>
                </a:solidFill>
                <a:latin typeface="Bookman Old Style" pitchFamily="18" charset="0"/>
              </a:rPr>
              <a:t>Jacek Kolibski</a:t>
            </a:r>
          </a:p>
          <a:p>
            <a:pPr algn="ctr"/>
            <a:r>
              <a:rPr lang="pl-PL" sz="1800" dirty="0" smtClean="0">
                <a:solidFill>
                  <a:schemeClr val="tx1"/>
                </a:solidFill>
                <a:latin typeface="Bookman Old Style" pitchFamily="18" charset="0"/>
              </a:rPr>
              <a:t>Europejski Instytut Nieruchomości</a:t>
            </a:r>
            <a:endParaRPr lang="pl-PL" sz="1800" dirty="0">
              <a:solidFill>
                <a:schemeClr val="tx1"/>
              </a:solidFill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0" y="1357298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„ ZAPINANIE TRANSAKCJI </a:t>
            </a:r>
          </a:p>
          <a:p>
            <a:pPr algn="ctr"/>
            <a:r>
              <a:rPr lang="pl-PL" sz="3600" b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SPRZEDAŻY TERENÓW INWESTYCYJNYCH „</a:t>
            </a:r>
            <a:endParaRPr lang="pl-PL" sz="3600" b="1" dirty="0">
              <a:solidFill>
                <a:schemeClr val="accent2">
                  <a:lumMod val="50000"/>
                </a:schemeClr>
              </a:solidFill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0" y="607220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sz="1600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28662" y="857232"/>
            <a:ext cx="7758138" cy="526893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Realizacja zysku inwestycyjnego w obrocie:</a:t>
            </a:r>
          </a:p>
          <a:p>
            <a:pPr>
              <a:lnSpc>
                <a:spcPct val="150000"/>
              </a:lnSpc>
              <a:buNone/>
            </a:pPr>
            <a:endParaRPr lang="pl-PL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	sprzedaż nieruchomości lub jej części,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	wynajem nieruchomości lub jej części,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	trudność w oszacowaniu efektywności inwestycji (zysku).</a:t>
            </a:r>
          </a:p>
          <a:p>
            <a:pPr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28662" y="714356"/>
            <a:ext cx="7758138" cy="5411807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endParaRPr lang="pl-PL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  <p:pic>
        <p:nvPicPr>
          <p:cNvPr id="6" name="Obraz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357298"/>
            <a:ext cx="8143932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ole tekstowe 6"/>
          <p:cNvSpPr txBox="1"/>
          <p:nvPr/>
        </p:nvSpPr>
        <p:spPr>
          <a:xfrm>
            <a:off x="500034" y="785794"/>
            <a:ext cx="81439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200" b="1" i="1" dirty="0" smtClean="0">
                <a:latin typeface="Times New Roman" pitchFamily="18" charset="0"/>
                <a:cs typeface="Times New Roman" pitchFamily="18" charset="0"/>
              </a:rPr>
              <a:t>Zespół Pałacowo - Parkowy w Minodze</a:t>
            </a:r>
            <a:endParaRPr lang="pl-PL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28662" y="928670"/>
            <a:ext cx="7758138" cy="519749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Proces inwestycyjny</a:t>
            </a:r>
          </a:p>
          <a:p>
            <a:pPr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1) Identyfikacja celów i ograniczeń inwestora.</a:t>
            </a:r>
          </a:p>
          <a:p>
            <a:pPr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2) Rozeznanie klimatu inwestycyjnego i uwarunkowań rynkowych.</a:t>
            </a:r>
          </a:p>
          <a:p>
            <a:pPr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3) Rozwinięcie analizy finansowej.</a:t>
            </a:r>
          </a:p>
          <a:p>
            <a:pPr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4) Zastosowanie kryteriów decyzyjnych.</a:t>
            </a:r>
          </a:p>
          <a:p>
            <a:pPr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0034" y="714356"/>
            <a:ext cx="8215370" cy="564360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7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5) Decyzje inwestycyjne – (oczekiwana stopa zwrotu)</a:t>
            </a:r>
          </a:p>
          <a:p>
            <a:pPr>
              <a:lnSpc>
                <a:spcPct val="170000"/>
              </a:lnSpc>
              <a:buClr>
                <a:schemeClr val="accent1"/>
              </a:buClr>
            </a:pPr>
            <a:r>
              <a:rPr lang="pl-PL" sz="24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yzyko inflacyjne</a:t>
            </a:r>
          </a:p>
          <a:p>
            <a:pPr>
              <a:lnSpc>
                <a:spcPct val="170000"/>
              </a:lnSpc>
              <a:buClr>
                <a:schemeClr val="accent1"/>
              </a:buClr>
            </a:pPr>
            <a:r>
              <a:rPr lang="pl-PL" sz="24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warantowana stopa zwrotu (np. bankowe obligacje)</a:t>
            </a:r>
          </a:p>
          <a:p>
            <a:pPr>
              <a:lnSpc>
                <a:spcPct val="170000"/>
              </a:lnSpc>
              <a:buClr>
                <a:schemeClr val="accent1"/>
              </a:buClr>
            </a:pPr>
            <a:r>
              <a:rPr lang="pl-PL" sz="24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yzyko inwestycyjne</a:t>
            </a:r>
          </a:p>
          <a:p>
            <a:pPr>
              <a:lnSpc>
                <a:spcPct val="17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6) Cel inwestycji – jego pełna akceptacja od początku procesu</a:t>
            </a:r>
          </a:p>
          <a:p>
            <a:pPr>
              <a:lnSpc>
                <a:spcPct val="170000"/>
              </a:lnSpc>
              <a:buClr>
                <a:schemeClr val="accent1"/>
              </a:buClr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wysokość i wartość kapitału własnego</a:t>
            </a:r>
          </a:p>
          <a:p>
            <a:pPr>
              <a:lnSpc>
                <a:spcPct val="170000"/>
              </a:lnSpc>
              <a:buClr>
                <a:schemeClr val="accent1"/>
              </a:buClr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maksymalizacja dochodów z inwestycji</a:t>
            </a:r>
          </a:p>
          <a:p>
            <a:pPr>
              <a:lnSpc>
                <a:spcPct val="170000"/>
              </a:lnSpc>
              <a:buClr>
                <a:schemeClr val="accent1"/>
              </a:buClr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analiza spodziewanego strumienia dochodów</a:t>
            </a:r>
          </a:p>
          <a:p>
            <a:pPr>
              <a:lnSpc>
                <a:spcPct val="170000"/>
              </a:lnSpc>
              <a:buClr>
                <a:schemeClr val="accent1"/>
              </a:buClr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wartość rezydualna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571472" y="1000108"/>
            <a:ext cx="3500462" cy="8572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Identyfikacja celów i ograniczeń inwestora</a:t>
            </a:r>
          </a:p>
          <a:p>
            <a:pPr algn="ctr"/>
            <a:endParaRPr lang="pl-PL" dirty="0"/>
          </a:p>
        </p:txBody>
      </p:sp>
      <p:sp>
        <p:nvSpPr>
          <p:cNvPr id="8" name="Prostokąt 7"/>
          <p:cNvSpPr/>
          <p:nvPr/>
        </p:nvSpPr>
        <p:spPr>
          <a:xfrm>
            <a:off x="428596" y="2643182"/>
            <a:ext cx="3500462" cy="10715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tx1"/>
                </a:solidFill>
              </a:rPr>
              <a:t>Rozeznanie klimatu inwestycyjnego i uwarunkowań rynkowych</a:t>
            </a:r>
          </a:p>
          <a:p>
            <a:pPr algn="ctr"/>
            <a:endParaRPr lang="pl-PL" dirty="0"/>
          </a:p>
        </p:txBody>
      </p:sp>
      <p:sp>
        <p:nvSpPr>
          <p:cNvPr id="10" name="Prostokąt 9"/>
          <p:cNvSpPr/>
          <p:nvPr/>
        </p:nvSpPr>
        <p:spPr>
          <a:xfrm>
            <a:off x="428596" y="4500570"/>
            <a:ext cx="3429024" cy="914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tx1"/>
                </a:solidFill>
              </a:rPr>
              <a:t>Rozwinięcie analizy finansowej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4643438" y="4500570"/>
            <a:ext cx="3643338" cy="928694"/>
          </a:xfrm>
          <a:prstGeom prst="rect">
            <a:avLst/>
          </a:prstGeom>
          <a:solidFill>
            <a:srgbClr val="92D05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tx1"/>
                </a:solidFill>
              </a:rPr>
              <a:t>Zastosowanie kryteriów decyzyjnych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4929190" y="1000108"/>
            <a:ext cx="3357586" cy="178595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Podjęcie decyzji inwestycyjnych</a:t>
            </a:r>
          </a:p>
          <a:p>
            <a:pPr algn="ctr"/>
            <a:r>
              <a:rPr lang="pl-PL" dirty="0" smtClean="0"/>
              <a:t>Zapinanie transakcji</a:t>
            </a:r>
            <a:endParaRPr lang="pl-PL" dirty="0"/>
          </a:p>
        </p:txBody>
      </p:sp>
      <p:sp>
        <p:nvSpPr>
          <p:cNvPr id="13" name="Strzałka w dół 12"/>
          <p:cNvSpPr/>
          <p:nvPr/>
        </p:nvSpPr>
        <p:spPr>
          <a:xfrm>
            <a:off x="1714480" y="1857364"/>
            <a:ext cx="913260" cy="785818"/>
          </a:xfrm>
          <a:prstGeom prst="downArrow">
            <a:avLst/>
          </a:prstGeom>
          <a:solidFill>
            <a:srgbClr val="7030A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Strzałka w dół 13"/>
          <p:cNvSpPr/>
          <p:nvPr/>
        </p:nvSpPr>
        <p:spPr>
          <a:xfrm>
            <a:off x="1714480" y="3714752"/>
            <a:ext cx="913260" cy="785818"/>
          </a:xfrm>
          <a:prstGeom prst="downArrow">
            <a:avLst/>
          </a:prstGeom>
          <a:solidFill>
            <a:srgbClr val="7030A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Strzałka w prawo 14"/>
          <p:cNvSpPr/>
          <p:nvPr/>
        </p:nvSpPr>
        <p:spPr>
          <a:xfrm>
            <a:off x="3857620" y="4572008"/>
            <a:ext cx="785818" cy="785818"/>
          </a:xfrm>
          <a:prstGeom prst="rightArrow">
            <a:avLst/>
          </a:prstGeom>
          <a:solidFill>
            <a:srgbClr val="7030A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Strzałka w górę 15"/>
          <p:cNvSpPr/>
          <p:nvPr/>
        </p:nvSpPr>
        <p:spPr>
          <a:xfrm>
            <a:off x="6072198" y="2786058"/>
            <a:ext cx="857256" cy="1714512"/>
          </a:xfrm>
          <a:prstGeom prst="upArrow">
            <a:avLst>
              <a:gd name="adj1" fmla="val 50000"/>
              <a:gd name="adj2" fmla="val 51672"/>
            </a:avLst>
          </a:prstGeom>
          <a:solidFill>
            <a:srgbClr val="7030A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Strzałka w lewo i prawo 16"/>
          <p:cNvSpPr/>
          <p:nvPr/>
        </p:nvSpPr>
        <p:spPr>
          <a:xfrm>
            <a:off x="4071934" y="1142984"/>
            <a:ext cx="857256" cy="770384"/>
          </a:xfrm>
          <a:prstGeom prst="leftRightArrow">
            <a:avLst>
              <a:gd name="adj1" fmla="val 43313"/>
              <a:gd name="adj2" fmla="val 36626"/>
            </a:avLst>
          </a:prstGeom>
          <a:solidFill>
            <a:srgbClr val="7030A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158" y="785794"/>
            <a:ext cx="8429684" cy="542928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FAZY PROCESU INWESTYCYJNEGO: </a:t>
            </a:r>
          </a:p>
          <a:p>
            <a:pPr>
              <a:lnSpc>
                <a:spcPct val="150000"/>
              </a:lnSpc>
              <a:buNone/>
            </a:pPr>
            <a:r>
              <a:rPr lang="pl-PL" sz="24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) Faza przedinwestycyjna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400" b="1" i="1" dirty="0" smtClean="0">
                <a:latin typeface="Times New Roman" pitchFamily="18" charset="0"/>
                <a:cs typeface="Times New Roman" pitchFamily="18" charset="0"/>
              </a:rPr>
              <a:t>Etapy: 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a)	identyfikacja możliwości inwestycyjnych (studium możliwości),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b) 	wstępna selekcja i określenie projektu (studium przedrealizacyjne),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c) 	formułowanie projektu (studium ostatecznej wersji projektu), 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d) 	ostateczna ocena decyzji inwestycyjnej</a:t>
            </a:r>
          </a:p>
          <a:p>
            <a:pPr marL="457200" indent="-457200">
              <a:lnSpc>
                <a:spcPct val="150000"/>
              </a:lnSpc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158" y="714356"/>
            <a:ext cx="8501122" cy="541180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pl-PL" sz="2600" b="1" dirty="0" smtClean="0">
                <a:latin typeface="Times New Roman" pitchFamily="18" charset="0"/>
                <a:cs typeface="Times New Roman" pitchFamily="18" charset="0"/>
              </a:rPr>
              <a:t>2) Faza realizacji procesu inwestycyjnego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600" b="1" i="1" dirty="0" smtClean="0">
                <a:latin typeface="Times New Roman" pitchFamily="18" charset="0"/>
                <a:cs typeface="Times New Roman" pitchFamily="18" charset="0"/>
              </a:rPr>
              <a:t>Etapy: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a)	przygotowanie technicznego planu projektu,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b) 	negocjacje i zawieranie umów w sprawie finansowania projektów, nabycia technologii, dostaw maszyn i urządzeń, zakup usług i licencji,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c) 	budowa obiektu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d) 	szkolenie kadr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e) 	oddanie inwestycji do eksploatacji</a:t>
            </a:r>
          </a:p>
          <a:p>
            <a:pPr marL="457200" indent="-457200">
              <a:lnSpc>
                <a:spcPct val="150000"/>
              </a:lnSpc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158" y="928670"/>
            <a:ext cx="8501122" cy="519749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pl-PL" sz="2600" b="1" dirty="0" smtClean="0">
                <a:latin typeface="Times New Roman" pitchFamily="18" charset="0"/>
                <a:cs typeface="Times New Roman" pitchFamily="18" charset="0"/>
              </a:rPr>
              <a:t>3) Faza eksploatacji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600" b="1" i="1" dirty="0" smtClean="0">
                <a:latin typeface="Times New Roman" pitchFamily="18" charset="0"/>
                <a:cs typeface="Times New Roman" pitchFamily="18" charset="0"/>
              </a:rPr>
              <a:t>Etapy: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a) 	dochodzenie do projektowanej zdolności produkcyjnej,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b) 	pełne wykorzystanie zdolności produkcyjnej.</a:t>
            </a:r>
          </a:p>
          <a:p>
            <a:pPr marL="457200" indent="-457200">
              <a:lnSpc>
                <a:spcPct val="150000"/>
              </a:lnSpc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28662" y="714356"/>
            <a:ext cx="7758138" cy="5411807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RYZYKO </a:t>
            </a:r>
          </a:p>
          <a:p>
            <a:pPr algn="ctr">
              <a:lnSpc>
                <a:spcPct val="150000"/>
              </a:lnSpc>
              <a:buNone/>
            </a:pP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PROCESU INWESTYCYJNEGO</a:t>
            </a:r>
          </a:p>
          <a:p>
            <a:pPr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158" y="714356"/>
            <a:ext cx="8429684" cy="557216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Ryzyko inflacyjne</a:t>
            </a: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Ryzyko biznesowe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a)	zmiana układu komunikacyjnego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b)	 dostępność lokalizacji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c)	zmiany demograficzne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d)	oczekiwana stopa zwrotu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Ryzyko finansowe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a)	rodzaje kredytu – stopa oprocentowania umożliwia bezpieczne budżetowanie inwestycji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b)	zmienna stopa – zwiększa ryzyko planowania finansowania inwestycji</a:t>
            </a:r>
          </a:p>
          <a:p>
            <a:pPr>
              <a:lnSpc>
                <a:spcPct val="150000"/>
              </a:lnSpc>
              <a:buNone/>
            </a:pPr>
            <a:endParaRPr lang="pl-PL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28662" y="714356"/>
            <a:ext cx="7758138" cy="5411807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CHARAKTERYSTYKA </a:t>
            </a:r>
          </a:p>
          <a:p>
            <a:pPr algn="ctr">
              <a:lnSpc>
                <a:spcPct val="150000"/>
              </a:lnSpc>
              <a:buNone/>
            </a:pP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NIERUCHOMOŚCI</a:t>
            </a:r>
          </a:p>
          <a:p>
            <a:pPr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28662" y="714356"/>
            <a:ext cx="7758138" cy="5411807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pl-PL" sz="3200" b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„ Zapinanie transakcji sprzedaży terenów inwestycyjnych”</a:t>
            </a:r>
          </a:p>
          <a:p>
            <a:pPr algn="ctr">
              <a:lnSpc>
                <a:spcPct val="150000"/>
              </a:lnSpc>
              <a:buNone/>
            </a:pPr>
            <a:r>
              <a:rPr lang="pl-PL" b="1" i="1" dirty="0" smtClean="0">
                <a:latin typeface="Segoe Script" pitchFamily="34" charset="0"/>
                <a:cs typeface="Times New Roman" pitchFamily="18" charset="0"/>
              </a:rPr>
              <a:t>Jak powinien postępować doradca inwestycyjny</a:t>
            </a:r>
          </a:p>
          <a:p>
            <a:pPr algn="ctr">
              <a:lnSpc>
                <a:spcPct val="150000"/>
              </a:lnSpc>
              <a:buNone/>
            </a:pPr>
            <a:endParaRPr lang="pl-PL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KRAKINWEST Monika\AppData\Local\Microsoft\Windows\Temporary Internet Files\Content.IE5\657RHKK3\MCj0196298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16" y="3857628"/>
            <a:ext cx="3143272" cy="228601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28662" y="714356"/>
            <a:ext cx="7758138" cy="5411807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endParaRPr lang="pl-PL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POZYSKIWANIE </a:t>
            </a:r>
          </a:p>
          <a:p>
            <a:pPr algn="ctr">
              <a:lnSpc>
                <a:spcPct val="150000"/>
              </a:lnSpc>
              <a:buNone/>
            </a:pP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NIERUCHOMOŚCI </a:t>
            </a:r>
          </a:p>
          <a:p>
            <a:pPr algn="ctr">
              <a:lnSpc>
                <a:spcPct val="150000"/>
              </a:lnSpc>
              <a:buNone/>
            </a:pP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DO TRANSAKCJI</a:t>
            </a:r>
          </a:p>
          <a:p>
            <a:pPr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158" y="1000108"/>
            <a:ext cx="8572560" cy="564360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Postawa doradcy inwestycyjnego</a:t>
            </a: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pozytywny wizerunek (80% ludzi to wzrokowcy)</a:t>
            </a:r>
          </a:p>
          <a:p>
            <a:pPr>
              <a:lnSpc>
                <a:spcPct val="150000"/>
              </a:lnSpc>
              <a:buNone/>
            </a:pPr>
            <a:r>
              <a:rPr lang="pl-PL" sz="2200" i="1" dirty="0" smtClean="0">
                <a:latin typeface="Times New Roman" pitchFamily="18" charset="0"/>
                <a:cs typeface="Times New Roman" pitchFamily="18" charset="0"/>
              </a:rPr>
              <a:t>Jeśli nie uda się od razu zainteresować klienta swoją firmą, swoją</a:t>
            </a:r>
          </a:p>
          <a:p>
            <a:pPr>
              <a:lnSpc>
                <a:spcPct val="150000"/>
              </a:lnSpc>
              <a:buNone/>
            </a:pPr>
            <a:r>
              <a:rPr lang="pl-PL" sz="2200" i="1" dirty="0" smtClean="0">
                <a:latin typeface="Times New Roman" pitchFamily="18" charset="0"/>
                <a:cs typeface="Times New Roman" pitchFamily="18" charset="0"/>
              </a:rPr>
              <a:t>osobą, swoją ofertą, nie będzie następnej możliwości.</a:t>
            </a:r>
          </a:p>
          <a:p>
            <a:pPr>
              <a:lnSpc>
                <a:spcPct val="150000"/>
              </a:lnSpc>
              <a:buNone/>
            </a:pPr>
            <a:endParaRPr lang="pl-PL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 przejęcie inicjatywy w prowadzeniu rozmowy i następnych kontaktach</a:t>
            </a:r>
          </a:p>
          <a:p>
            <a:pPr>
              <a:lnSpc>
                <a:spcPct val="150000"/>
              </a:lnSpc>
              <a:buNone/>
            </a:pPr>
            <a:r>
              <a:rPr lang="pl-PL" sz="2200" i="1" dirty="0" smtClean="0">
                <a:latin typeface="Times New Roman" pitchFamily="18" charset="0"/>
                <a:cs typeface="Times New Roman" pitchFamily="18" charset="0"/>
              </a:rPr>
              <a:t>Postępuj tak abym czuł się ważny.</a:t>
            </a:r>
          </a:p>
          <a:p>
            <a:pPr>
              <a:lnSpc>
                <a:spcPct val="150000"/>
              </a:lnSpc>
              <a:buNone/>
            </a:pPr>
            <a:endParaRPr lang="pl-PL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35795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158" y="571480"/>
            <a:ext cx="8429684" cy="571504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przestrzeganie podstawowych zasad komunikacji międzyludzkiej</a:t>
            </a:r>
          </a:p>
          <a:p>
            <a:pPr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pl-PL" sz="2400" i="1" dirty="0" smtClean="0">
                <a:latin typeface="Book Antiqua" pitchFamily="18" charset="0"/>
                <a:cs typeface="Times New Roman" pitchFamily="18" charset="0"/>
              </a:rPr>
              <a:t>80-90% komunikatu między ludźmi przenosi się w sposób niewerbalny. </a:t>
            </a:r>
          </a:p>
          <a:p>
            <a:pPr>
              <a:lnSpc>
                <a:spcPct val="150000"/>
              </a:lnSpc>
              <a:buNone/>
            </a:pPr>
            <a:r>
              <a:rPr lang="pl-PL" sz="2400" i="1" dirty="0" smtClean="0">
                <a:latin typeface="Book Antiqua" pitchFamily="18" charset="0"/>
                <a:cs typeface="Times New Roman" pitchFamily="18" charset="0"/>
              </a:rPr>
              <a:t>Gdy wystąpi załamanie komunikacji, dobre rezultaty przynosi </a:t>
            </a:r>
          </a:p>
          <a:p>
            <a:pPr>
              <a:lnSpc>
                <a:spcPct val="150000"/>
              </a:lnSpc>
              <a:buNone/>
            </a:pPr>
            <a:r>
              <a:rPr lang="pl-PL" sz="2400" i="1" dirty="0" smtClean="0">
                <a:latin typeface="Book Antiqua" pitchFamily="18" charset="0"/>
                <a:cs typeface="Times New Roman" pitchFamily="18" charset="0"/>
              </a:rPr>
              <a:t>trójstopniowa metoda unikania braku zrozumienia: weryfikacja , </a:t>
            </a:r>
          </a:p>
          <a:p>
            <a:pPr>
              <a:lnSpc>
                <a:spcPct val="150000"/>
              </a:lnSpc>
              <a:buNone/>
            </a:pPr>
            <a:r>
              <a:rPr lang="pl-PL" sz="2400" i="1" dirty="0" smtClean="0">
                <a:latin typeface="Book Antiqua" pitchFamily="18" charset="0"/>
                <a:cs typeface="Times New Roman" pitchFamily="18" charset="0"/>
              </a:rPr>
              <a:t>wyjaśnienie i kontynuacja.</a:t>
            </a:r>
          </a:p>
          <a:p>
            <a:pPr>
              <a:buNone/>
            </a:pPr>
            <a:endParaRPr lang="pl-PL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utrzymywanie kontaktu wzrokowego z rozmówcą przez około 75% czasu rozmowy</a:t>
            </a:r>
          </a:p>
          <a:p>
            <a:pPr>
              <a:lnSpc>
                <a:spcPct val="150000"/>
              </a:lnSpc>
              <a:buFontTx/>
              <a:buChar char="-"/>
            </a:pPr>
            <a:endParaRPr lang="pl-PL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pl-PL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PRPOESJONALIZM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158" y="714356"/>
            <a:ext cx="8429684" cy="557216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pl-PL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l-PL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umiejętne konstruowanie pism</a:t>
            </a:r>
          </a:p>
          <a:p>
            <a:pPr>
              <a:lnSpc>
                <a:spcPct val="150000"/>
              </a:lnSpc>
              <a:buNone/>
            </a:pPr>
            <a:r>
              <a:rPr lang="pl-PL" sz="2200" i="1" dirty="0" smtClean="0">
                <a:latin typeface="Book Antiqua" pitchFamily="18" charset="0"/>
                <a:cs typeface="Times New Roman" pitchFamily="18" charset="0"/>
              </a:rPr>
              <a:t>Dobre pismo wymaga przemyślenia tego, co chce się przekazać.</a:t>
            </a:r>
          </a:p>
          <a:p>
            <a:pPr>
              <a:lnSpc>
                <a:spcPct val="150000"/>
              </a:lnSpc>
              <a:buNone/>
            </a:pPr>
            <a:endParaRPr lang="pl-PL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pozyskanie klienta – odpowiedni poziom zaangażowania</a:t>
            </a:r>
          </a:p>
          <a:p>
            <a:pPr>
              <a:lnSpc>
                <a:spcPct val="150000"/>
              </a:lnSpc>
              <a:buNone/>
            </a:pPr>
            <a:r>
              <a:rPr lang="pl-PL" sz="2200" i="1" dirty="0" smtClean="0">
                <a:latin typeface="Book Antiqua" pitchFamily="18" charset="0"/>
                <a:cs typeface="Times New Roman" pitchFamily="18" charset="0"/>
              </a:rPr>
              <a:t>Doradca inwestycyjny musi przekonać klienta do siebie.</a:t>
            </a:r>
          </a:p>
          <a:p>
            <a:pPr>
              <a:lnSpc>
                <a:spcPct val="150000"/>
              </a:lnSpc>
              <a:buFontTx/>
              <a:buChar char="-"/>
            </a:pPr>
            <a:endParaRPr lang="pl-PL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28662" y="714356"/>
            <a:ext cx="7758138" cy="5411807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endParaRPr lang="pl-PL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ANALIZA </a:t>
            </a:r>
          </a:p>
          <a:p>
            <a:pPr algn="ctr">
              <a:lnSpc>
                <a:spcPct val="150000"/>
              </a:lnSpc>
              <a:buNone/>
            </a:pP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POTRZEB KLIENTÓW</a:t>
            </a:r>
          </a:p>
          <a:p>
            <a:pPr algn="ctr">
              <a:lnSpc>
                <a:spcPct val="150000"/>
              </a:lnSpc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158" y="714356"/>
            <a:ext cx="8429684" cy="557216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endParaRPr lang="pl-PL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Analiza potrzeb klientów</a:t>
            </a:r>
          </a:p>
          <a:p>
            <a:pPr>
              <a:lnSpc>
                <a:spcPct val="150000"/>
              </a:lnSpc>
              <a:buNone/>
            </a:pPr>
            <a:r>
              <a:rPr lang="pl-PL" sz="2400" i="1" dirty="0" smtClean="0">
                <a:latin typeface="Book Antiqua" pitchFamily="18" charset="0"/>
                <a:cs typeface="Times New Roman" pitchFamily="18" charset="0"/>
              </a:rPr>
              <a:t>Każdy sprzedający czy uczestniczący, szczególnie zawodowo, w</a:t>
            </a:r>
          </a:p>
          <a:p>
            <a:pPr>
              <a:lnSpc>
                <a:spcPct val="150000"/>
              </a:lnSpc>
              <a:buNone/>
            </a:pPr>
            <a:r>
              <a:rPr lang="pl-PL" sz="2400" i="1" dirty="0" smtClean="0">
                <a:latin typeface="Book Antiqua" pitchFamily="18" charset="0"/>
                <a:cs typeface="Times New Roman" pitchFamily="18" charset="0"/>
              </a:rPr>
              <a:t>transakcji, a więc doradca inwestycyjny, musi zrozumieć trzy </a:t>
            </a:r>
          </a:p>
          <a:p>
            <a:pPr>
              <a:lnSpc>
                <a:spcPct val="150000"/>
              </a:lnSpc>
              <a:buNone/>
            </a:pPr>
            <a:r>
              <a:rPr lang="pl-PL" sz="2400" i="1" dirty="0" smtClean="0">
                <a:latin typeface="Book Antiqua" pitchFamily="18" charset="0"/>
                <a:cs typeface="Times New Roman" pitchFamily="18" charset="0"/>
              </a:rPr>
              <a:t>podstawowe elementy procesu: </a:t>
            </a:r>
          </a:p>
          <a:p>
            <a:pPr algn="ctr">
              <a:lnSpc>
                <a:spcPct val="150000"/>
              </a:lnSpc>
              <a:buNone/>
            </a:pPr>
            <a:r>
              <a:rPr lang="pl-PL" sz="2400" b="1" i="1" dirty="0" smtClean="0">
                <a:latin typeface="Book Antiqua" pitchFamily="18" charset="0"/>
                <a:cs typeface="Times New Roman" pitchFamily="18" charset="0"/>
              </a:rPr>
              <a:t>CO</a:t>
            </a:r>
            <a:r>
              <a:rPr lang="pl-PL" sz="2400" i="1" dirty="0" smtClean="0">
                <a:latin typeface="Book Antiqua" pitchFamily="18" charset="0"/>
                <a:cs typeface="Times New Roman" pitchFamily="18" charset="0"/>
              </a:rPr>
              <a:t> ludzie kupują, </a:t>
            </a:r>
          </a:p>
          <a:p>
            <a:pPr algn="ctr">
              <a:lnSpc>
                <a:spcPct val="150000"/>
              </a:lnSpc>
              <a:buNone/>
            </a:pPr>
            <a:r>
              <a:rPr lang="pl-PL" sz="2400" b="1" i="1" dirty="0" smtClean="0">
                <a:latin typeface="Book Antiqua" pitchFamily="18" charset="0"/>
                <a:cs typeface="Times New Roman" pitchFamily="18" charset="0"/>
              </a:rPr>
              <a:t>DLACZEGO</a:t>
            </a:r>
            <a:r>
              <a:rPr lang="pl-PL" sz="2400" i="1" dirty="0" smtClean="0">
                <a:latin typeface="Book Antiqua" pitchFamily="18" charset="0"/>
                <a:cs typeface="Times New Roman" pitchFamily="18" charset="0"/>
              </a:rPr>
              <a:t> kupują i</a:t>
            </a:r>
          </a:p>
          <a:p>
            <a:pPr algn="ctr">
              <a:lnSpc>
                <a:spcPct val="150000"/>
              </a:lnSpc>
              <a:buNone/>
            </a:pPr>
            <a:r>
              <a:rPr lang="pl-PL" sz="2400" i="1" dirty="0" smtClean="0">
                <a:latin typeface="Book Antiqua" pitchFamily="18" charset="0"/>
                <a:cs typeface="Times New Roman" pitchFamily="18" charset="0"/>
              </a:rPr>
              <a:t> </a:t>
            </a:r>
            <a:r>
              <a:rPr lang="pl-PL" sz="2400" b="1" i="1" dirty="0" smtClean="0">
                <a:latin typeface="Book Antiqua" pitchFamily="18" charset="0"/>
                <a:cs typeface="Times New Roman" pitchFamily="18" charset="0"/>
              </a:rPr>
              <a:t>JAK</a:t>
            </a:r>
            <a:r>
              <a:rPr lang="pl-PL" sz="2400" i="1" dirty="0" smtClean="0">
                <a:latin typeface="Book Antiqua" pitchFamily="18" charset="0"/>
                <a:cs typeface="Times New Roman" pitchFamily="18" charset="0"/>
              </a:rPr>
              <a:t> kupują.</a:t>
            </a:r>
          </a:p>
          <a:p>
            <a:pPr>
              <a:lnSpc>
                <a:spcPct val="150000"/>
              </a:lnSpc>
              <a:buNone/>
            </a:pPr>
            <a:endParaRPr lang="pl-PL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pl-PL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28662" y="714356"/>
            <a:ext cx="7758138" cy="5411807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endParaRPr lang="pl-PL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NEGOCJOWANIE </a:t>
            </a:r>
          </a:p>
          <a:p>
            <a:pPr algn="ctr">
              <a:lnSpc>
                <a:spcPct val="150000"/>
              </a:lnSpc>
              <a:buNone/>
            </a:pP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WARUNKÓW</a:t>
            </a:r>
          </a:p>
          <a:p>
            <a:pPr algn="ctr">
              <a:lnSpc>
                <a:spcPct val="150000"/>
              </a:lnSpc>
              <a:buNone/>
            </a:pP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TRANSAKCJI</a:t>
            </a:r>
          </a:p>
          <a:p>
            <a:pPr algn="ctr">
              <a:lnSpc>
                <a:spcPct val="150000"/>
              </a:lnSpc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158" y="928670"/>
            <a:ext cx="8572560" cy="54292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Źródła pozyskiwania klientów </a:t>
            </a:r>
          </a:p>
          <a:p>
            <a:pPr>
              <a:lnSpc>
                <a:spcPct val="150000"/>
              </a:lnSpc>
              <a:buNone/>
            </a:pPr>
            <a:r>
              <a:rPr lang="pl-PL" sz="2200" i="1" dirty="0" smtClean="0">
                <a:latin typeface="Times New Roman" pitchFamily="18" charset="0"/>
                <a:cs typeface="Times New Roman" pitchFamily="18" charset="0"/>
              </a:rPr>
              <a:t>Dot. rynków zagranicznych: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kontakt osobisty 33% klientów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rozpoznawalność firmy 20% klientów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kontakty 12% klientów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lokalizacja firmy 5% klientów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tablice i wywieszki 15% klientów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technika „dom otwarty” 6% klientów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ogłoszenia gazetowe wraz z internetem 9% klientów</a:t>
            </a:r>
          </a:p>
          <a:p>
            <a:pPr>
              <a:lnSpc>
                <a:spcPct val="150000"/>
              </a:lnSpc>
              <a:buFontTx/>
              <a:buChar char="-"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35795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158" y="857232"/>
            <a:ext cx="8572560" cy="557216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Potrzeby kupującego lub sprzedającego w dochodzeniu do</a:t>
            </a:r>
          </a:p>
          <a:p>
            <a:pPr>
              <a:lnSpc>
                <a:spcPct val="150000"/>
              </a:lnSpc>
              <a:buNone/>
            </a:pP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 podjęcia decyzji: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a)	potrzeba fizyczna 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200" i="1" dirty="0" smtClean="0">
                <a:latin typeface="Times New Roman" pitchFamily="18" charset="0"/>
                <a:cs typeface="Times New Roman" pitchFamily="18" charset="0"/>
              </a:rPr>
              <a:t>-	komfort,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200" i="1" dirty="0" smtClean="0">
                <a:latin typeface="Times New Roman" pitchFamily="18" charset="0"/>
                <a:cs typeface="Times New Roman" pitchFamily="18" charset="0"/>
              </a:rPr>
              <a:t>-	zdrowie,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200" i="1" dirty="0" smtClean="0">
                <a:latin typeface="Times New Roman" pitchFamily="18" charset="0"/>
                <a:cs typeface="Times New Roman" pitchFamily="18" charset="0"/>
              </a:rPr>
              <a:t>-	samopoczucie,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200" i="1" dirty="0" smtClean="0">
                <a:latin typeface="Times New Roman" pitchFamily="18" charset="0"/>
                <a:cs typeface="Times New Roman" pitchFamily="18" charset="0"/>
              </a:rPr>
              <a:t>-	bezpieczeństwo,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200" i="1" dirty="0" smtClean="0">
                <a:latin typeface="Times New Roman" pitchFamily="18" charset="0"/>
                <a:cs typeface="Times New Roman" pitchFamily="18" charset="0"/>
              </a:rPr>
              <a:t>-	niezależność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Tx/>
              <a:buChar char="-"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35795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0" y="428604"/>
            <a:ext cx="9001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 smtClean="0">
                <a:solidFill>
                  <a:schemeClr val="tx2"/>
                </a:solidFill>
                <a:latin typeface="Bookman Old Style" pitchFamily="18" charset="0"/>
              </a:rPr>
              <a:t>„PROFESJONALIZM </a:t>
            </a:r>
            <a:r>
              <a:rPr lang="pl-PL" sz="1600" dirty="0" smtClean="0">
                <a:solidFill>
                  <a:schemeClr val="tx2"/>
                </a:solidFill>
                <a:latin typeface="Bookman Old Style" pitchFamily="18" charset="0"/>
                <a:cs typeface="Times New Roman"/>
              </a:rPr>
              <a:t>• SKUTECZNOŚĆ • BEZPIECZEŃSTWO”</a:t>
            </a:r>
            <a:endParaRPr lang="pl-PL" sz="1600" dirty="0">
              <a:solidFill>
                <a:schemeClr val="tx2"/>
              </a:solidFill>
              <a:latin typeface="Bookman Old Style" pitchFamily="18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0" y="635795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sz="1600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857224" y="785794"/>
            <a:ext cx="75724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Charakterystyka fizyczna nieruchomości: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 atrybuty fizyczne obiektów, 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położenie geograficzne,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dane rejestrowe.</a:t>
            </a:r>
          </a:p>
          <a:p>
            <a:pPr>
              <a:lnSpc>
                <a:spcPct val="150000"/>
              </a:lnSpc>
            </a:pP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Charakterystyka prawna nieruchomości: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własność,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 uprawnienia osób trzecich,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 ochrona i przenoszenie praw do nieruchomości.</a:t>
            </a:r>
            <a:endParaRPr lang="pl-PL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158" y="785794"/>
            <a:ext cx="8572560" cy="5643602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potrzeba socjalna 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200" i="1" dirty="0" smtClean="0">
                <a:latin typeface="Times New Roman" pitchFamily="18" charset="0"/>
                <a:cs typeface="Times New Roman" pitchFamily="18" charset="0"/>
              </a:rPr>
              <a:t>-	jakość życia,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200" i="1" dirty="0" smtClean="0">
                <a:latin typeface="Times New Roman" pitchFamily="18" charset="0"/>
                <a:cs typeface="Times New Roman" pitchFamily="18" charset="0"/>
              </a:rPr>
              <a:t>-	wygoda.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c) potrzeba zaspokojenia własnego ego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200" i="1" dirty="0" smtClean="0">
                <a:latin typeface="Times New Roman" pitchFamily="18" charset="0"/>
                <a:cs typeface="Times New Roman" pitchFamily="18" charset="0"/>
              </a:rPr>
              <a:t>-	aprobata,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200" i="1" dirty="0" smtClean="0">
                <a:latin typeface="Times New Roman" pitchFamily="18" charset="0"/>
                <a:cs typeface="Times New Roman" pitchFamily="18" charset="0"/>
              </a:rPr>
              <a:t>-	uznanie.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d) potrzeby duchowe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200" i="1" dirty="0" smtClean="0">
                <a:latin typeface="Times New Roman" pitchFamily="18" charset="0"/>
                <a:cs typeface="Times New Roman" pitchFamily="18" charset="0"/>
              </a:rPr>
              <a:t>-	uaktywniają się kiedy potrzeby niższego rzędu zostały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200" i="1" dirty="0" smtClean="0">
                <a:latin typeface="Times New Roman" pitchFamily="18" charset="0"/>
                <a:cs typeface="Times New Roman" pitchFamily="18" charset="0"/>
              </a:rPr>
              <a:t>zaspokojone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endParaRPr lang="pl-PL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Tx/>
              <a:buChar char="-"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35795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158" y="857232"/>
            <a:ext cx="8572560" cy="5429288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None/>
            </a:pP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Najważniejsze zachowania doradcy inwestycyjnego w procesie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 sprzedaży nieruchomości:</a:t>
            </a:r>
          </a:p>
          <a:p>
            <a:pPr marL="457200" indent="-4572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v"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entuzjazm</a:t>
            </a:r>
          </a:p>
          <a:p>
            <a:pPr marL="457200" indent="-4572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v"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agresywność w rodzaju odwagi</a:t>
            </a:r>
          </a:p>
          <a:p>
            <a:pPr marL="457200" indent="-4572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v"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samozaparcie (pewność siebie)</a:t>
            </a:r>
          </a:p>
          <a:p>
            <a:pPr marL="457200" indent="-4572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v"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takt</a:t>
            </a:r>
          </a:p>
          <a:p>
            <a:pPr marL="457200" indent="-4572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v"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dokładność 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Tx/>
              <a:buChar char="-"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35795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28662" y="714356"/>
            <a:ext cx="7758138" cy="5411807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endParaRPr lang="pl-PL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ZAMKNIĘCIE </a:t>
            </a:r>
          </a:p>
          <a:p>
            <a:pPr algn="ctr">
              <a:lnSpc>
                <a:spcPct val="150000"/>
              </a:lnSpc>
              <a:buNone/>
            </a:pP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PROCESU </a:t>
            </a:r>
          </a:p>
          <a:p>
            <a:pPr algn="ctr">
              <a:lnSpc>
                <a:spcPct val="150000"/>
              </a:lnSpc>
              <a:buNone/>
            </a:pP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TRANSAKCJI</a:t>
            </a:r>
          </a:p>
          <a:p>
            <a:pPr algn="ctr">
              <a:lnSpc>
                <a:spcPct val="150000"/>
              </a:lnSpc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158" y="857232"/>
            <a:ext cx="8572560" cy="5429288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None/>
            </a:pP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Decyzje kupującego prowadzące do zamknięcia procesu 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transakcji: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1.	Uświadomienie sobie potrzeby kupna. 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2.	 Zaspokojenie  oczekiwań. 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3.	Zakup z odpowiedniego źródła.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4.	Odpowiednia cena nieruchomości.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5.	Podjęcie decyzji o zakupie.</a:t>
            </a:r>
          </a:p>
          <a:p>
            <a:pPr marL="457200" indent="-457200">
              <a:lnSpc>
                <a:spcPct val="150000"/>
              </a:lnSpc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Tx/>
              <a:buChar char="-"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35795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158" y="857232"/>
            <a:ext cx="8572560" cy="5429288"/>
          </a:xfrm>
        </p:spPr>
        <p:txBody>
          <a:bodyPr>
            <a:normAutofit/>
          </a:bodyPr>
          <a:lstStyle/>
          <a:p>
            <a:pPr marL="457200" indent="-457200" algn="ctr">
              <a:lnSpc>
                <a:spcPct val="150000"/>
              </a:lnSpc>
              <a:buNone/>
            </a:pPr>
            <a:endParaRPr lang="pl-PL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>
              <a:lnSpc>
                <a:spcPct val="150000"/>
              </a:lnSpc>
              <a:buNone/>
            </a:pPr>
            <a:endParaRPr lang="pl-PL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>
              <a:lnSpc>
                <a:spcPct val="150000"/>
              </a:lnSpc>
              <a:buNone/>
            </a:pPr>
            <a:r>
              <a:rPr lang="pl-PL" sz="2400" b="1" dirty="0" smtClean="0">
                <a:latin typeface="Segoe Script" pitchFamily="34" charset="0"/>
                <a:cs typeface="Times New Roman" pitchFamily="18" charset="0"/>
              </a:rPr>
              <a:t>Dziękuję za uwagę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35795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KRAKINWEST Monika\AppData\Local\Microsoft\Windows\Temporary Internet Files\Content.IE5\7TLC3EH9\MCj0439847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554" y="3643314"/>
            <a:ext cx="2643206" cy="178595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28662" y="714356"/>
            <a:ext cx="7758138" cy="541180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Uwarunkowania ekonomiczno – przestrzenne nieruchomości:</a:t>
            </a:r>
          </a:p>
          <a:p>
            <a:pPr>
              <a:lnSpc>
                <a:spcPct val="150000"/>
              </a:lnSpc>
              <a:buNone/>
            </a:pPr>
            <a:endParaRPr lang="pl-PL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2"/>
              </a:buClr>
              <a:buFont typeface="Wingdings" pitchFamily="2" charset="2"/>
              <a:buChar char="Ø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	potencjał rozwojowy lokalizacji,</a:t>
            </a:r>
          </a:p>
          <a:p>
            <a:pPr>
              <a:buClr>
                <a:schemeClr val="tx2"/>
              </a:buClr>
              <a:buFont typeface="Wingdings" pitchFamily="2" charset="2"/>
              <a:buChar char="Ø"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bg2">
                  <a:lumMod val="25000"/>
                </a:schemeClr>
              </a:buClr>
              <a:buFont typeface="Wingdings" pitchFamily="2" charset="2"/>
              <a:buChar char="Ø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	atrakcyjność inwestycji,</a:t>
            </a:r>
          </a:p>
          <a:p>
            <a:pPr>
              <a:buClr>
                <a:schemeClr val="bg2">
                  <a:lumMod val="25000"/>
                </a:schemeClr>
              </a:buClr>
              <a:buFont typeface="Wingdings" pitchFamily="2" charset="2"/>
              <a:buChar char="Ø"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bg2">
                  <a:lumMod val="25000"/>
                </a:schemeClr>
              </a:buClr>
              <a:buFont typeface="Wingdings" pitchFamily="2" charset="2"/>
              <a:buChar char="Ø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	czynnik podatkowo – fiskalny.</a:t>
            </a:r>
            <a:endParaRPr lang="pl-PL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8596" y="714356"/>
            <a:ext cx="8358246" cy="35719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Zbiornik Wodny w Bielawie</a:t>
            </a:r>
            <a:endParaRPr lang="pl-PL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  <p:pic>
        <p:nvPicPr>
          <p:cNvPr id="1026" name="Picture 2" descr="DSCN8883komp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214422"/>
            <a:ext cx="8358246" cy="4929222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8596" y="714356"/>
            <a:ext cx="8258204" cy="5411807"/>
          </a:xfrm>
        </p:spPr>
        <p:txBody>
          <a:bodyPr>
            <a:normAutofit/>
          </a:bodyPr>
          <a:lstStyle/>
          <a:p>
            <a:pPr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642910" y="1000108"/>
            <a:ext cx="81439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pl-PL" sz="2200" b="1" dirty="0" smtClean="0">
                <a:latin typeface="Times New Roman" pitchFamily="18" charset="0"/>
                <a:cs typeface="Times New Roman" pitchFamily="18" charset="0"/>
              </a:rPr>
              <a:t>Inwestowanie w nieruchomości:</a:t>
            </a:r>
          </a:p>
          <a:p>
            <a:pPr>
              <a:lnSpc>
                <a:spcPct val="150000"/>
              </a:lnSpc>
              <a:buNone/>
            </a:pPr>
            <a:endParaRPr lang="pl-PL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2"/>
              </a:buClr>
              <a:buFont typeface="Wingdings" pitchFamily="2" charset="2"/>
              <a:buChar char="Ø"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 	bezpieczeństwo inwestycji kosztem niskiej płynności,</a:t>
            </a:r>
          </a:p>
          <a:p>
            <a:pPr>
              <a:buClr>
                <a:schemeClr val="tx2"/>
              </a:buClr>
              <a:buFont typeface="Wingdings" pitchFamily="2" charset="2"/>
              <a:buChar char="Ø"/>
            </a:pPr>
            <a:endParaRPr lang="pl-PL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2"/>
              </a:buClr>
              <a:buFont typeface="Wingdings" pitchFamily="2" charset="2"/>
              <a:buChar char="Ø"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 	duże zapotrzebowanie na kapitał – kredytowanie,</a:t>
            </a:r>
          </a:p>
          <a:p>
            <a:pPr>
              <a:buClr>
                <a:schemeClr val="tx2"/>
              </a:buClr>
            </a:pPr>
            <a:endParaRPr lang="pl-PL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2"/>
              </a:buClr>
              <a:buFont typeface="Wingdings" pitchFamily="2" charset="2"/>
              <a:buChar char="Ø"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 	rola instytucji finansowych.</a:t>
            </a:r>
          </a:p>
          <a:p>
            <a:pPr>
              <a:buNone/>
            </a:pPr>
            <a:endParaRPr lang="pl-PL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l-PL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28662" y="714356"/>
            <a:ext cx="7758138" cy="5411807"/>
          </a:xfrm>
        </p:spPr>
        <p:txBody>
          <a:bodyPr>
            <a:normAutofit/>
          </a:bodyPr>
          <a:lstStyle/>
          <a:p>
            <a:pPr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  <p:pic>
        <p:nvPicPr>
          <p:cNvPr id="6" name="Obraz 5" descr="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8" y="1285861"/>
            <a:ext cx="8315354" cy="4929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ole tekstowe 6"/>
          <p:cNvSpPr txBox="1"/>
          <p:nvPr/>
        </p:nvSpPr>
        <p:spPr>
          <a:xfrm>
            <a:off x="500034" y="857232"/>
            <a:ext cx="8286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WEST MARINA RESIDENCE - B I E L A W A</a:t>
            </a:r>
            <a:endParaRPr lang="pl-PL" dirty="0" smtClean="0"/>
          </a:p>
          <a:p>
            <a:pPr algn="ctr"/>
            <a:endParaRPr lang="pl-PL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28662" y="714356"/>
            <a:ext cx="7758138" cy="541180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Ryzyko inwestycji w nieruchomości:</a:t>
            </a:r>
          </a:p>
          <a:p>
            <a:pPr>
              <a:lnSpc>
                <a:spcPct val="150000"/>
              </a:lnSpc>
              <a:buNone/>
            </a:pPr>
            <a:endParaRPr lang="pl-PL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	większe ryzyko – wyższa stopa procentowa lub większy udział własny,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	koniunkturalne zmiany wartości nieruchomości, 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	optymalizacja ryzyka – ocena projektu.</a:t>
            </a:r>
            <a:endParaRPr lang="pl-PL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pPr algn="ctr"/>
            <a:r>
              <a:rPr lang="pl-PL" sz="1600" dirty="0" smtClean="0"/>
              <a:t>„</a:t>
            </a:r>
            <a:r>
              <a:rPr lang="pl-PL" sz="1600" dirty="0" smtClean="0">
                <a:latin typeface="Bookman Old Style" pitchFamily="18" charset="0"/>
              </a:rPr>
              <a:t>PROFESJONALIZM </a:t>
            </a:r>
            <a:r>
              <a:rPr lang="pl-PL" sz="1600" dirty="0" smtClean="0">
                <a:latin typeface="Bookman Old Style" pitchFamily="18" charset="0"/>
                <a:cs typeface="Times New Roman"/>
              </a:rPr>
              <a:t>• SKUTECZNOŚĆ • BEZPIECZEŃSTWO</a:t>
            </a:r>
            <a:r>
              <a:rPr lang="pl-PL" sz="1600" dirty="0" smtClean="0">
                <a:latin typeface="Times New Roman"/>
                <a:cs typeface="Times New Roman"/>
              </a:rPr>
              <a:t>”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8596" y="714356"/>
            <a:ext cx="8258204" cy="541180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latin typeface="Bookman Old Style" pitchFamily="18" charset="0"/>
                <a:cs typeface="Times New Roman" pitchFamily="18" charset="0"/>
              </a:rPr>
              <a:t>KONFERENCJA WGN 24 KWIETNIA 2010</a:t>
            </a:r>
            <a:endParaRPr lang="pl-PL" dirty="0">
              <a:latin typeface="Bookman Old Style" pitchFamily="18" charset="0"/>
              <a:cs typeface="Times New Roman" pitchFamily="18" charset="0"/>
            </a:endParaRPr>
          </a:p>
        </p:txBody>
      </p:sp>
      <p:pic>
        <p:nvPicPr>
          <p:cNvPr id="2050" name="Picture 2" descr="D:\grzegorzec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214422"/>
            <a:ext cx="8286808" cy="5000659"/>
          </a:xfrm>
          <a:prstGeom prst="rect">
            <a:avLst/>
          </a:prstGeom>
          <a:noFill/>
        </p:spPr>
      </p:pic>
      <p:sp>
        <p:nvSpPr>
          <p:cNvPr id="7" name="pole tekstowe 6"/>
          <p:cNvSpPr txBox="1"/>
          <p:nvPr/>
        </p:nvSpPr>
        <p:spPr>
          <a:xfrm>
            <a:off x="428596" y="785795"/>
            <a:ext cx="82868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Koncepcja Kraków</a:t>
            </a:r>
            <a:endParaRPr lang="pl-PL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947</TotalTime>
  <Words>901</Words>
  <Application>Microsoft Office PowerPoint</Application>
  <PresentationFormat>Pokaz na ekranie (4:3)</PresentationFormat>
  <Paragraphs>324</Paragraphs>
  <Slides>34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34</vt:i4>
      </vt:variant>
    </vt:vector>
  </HeadingPairs>
  <TitlesOfParts>
    <vt:vector size="35" baseType="lpstr">
      <vt:lpstr>Przepływ</vt:lpstr>
      <vt:lpstr>„PROFESJONALIZM • SKUTECZNOŚĆ • BEZPIECZEŃSTWO”</vt:lpstr>
      <vt:lpstr>„PROFESJONALIZM • SKUTECZNOŚĆ • BEZPIECZEŃSTWO”</vt:lpstr>
      <vt:lpstr>Slajd 3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„PRPOESJONALIZM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  <vt:lpstr>„PROFESJONALIZM • SKUTECZNOŚĆ • BEZPIECZEŃSTWO”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KRAKINWEST Monika</dc:creator>
  <cp:lastModifiedBy>KRAKINWEST Monika</cp:lastModifiedBy>
  <cp:revision>95</cp:revision>
  <dcterms:created xsi:type="dcterms:W3CDTF">2010-04-15T07:49:55Z</dcterms:created>
  <dcterms:modified xsi:type="dcterms:W3CDTF">2010-04-20T11:21:11Z</dcterms:modified>
</cp:coreProperties>
</file>